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4" r:id="rId4"/>
    <p:sldId id="268" r:id="rId5"/>
    <p:sldId id="262" r:id="rId6"/>
    <p:sldId id="267" r:id="rId7"/>
    <p:sldId id="258" r:id="rId8"/>
    <p:sldId id="259" r:id="rId9"/>
    <p:sldId id="260" r:id="rId10"/>
    <p:sldId id="269" r:id="rId11"/>
    <p:sldId id="266" r:id="rId12"/>
    <p:sldId id="270" r:id="rId13"/>
    <p:sldId id="271" r:id="rId14"/>
    <p:sldId id="272" r:id="rId15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Number of Crashes for 2023 by Severity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981963582677164"/>
          <c:y val="0.11947274117416701"/>
          <c:w val="0.64900455216535435"/>
          <c:h val="0.651413345754592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Crashes by Severity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CA6-4C71-9F7A-F10B2F3E241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CA6-4C71-9F7A-F10B2F3E2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Fatal Collisions</c:v>
                </c:pt>
                <c:pt idx="1">
                  <c:v>Total number of Deaths</c:v>
                </c:pt>
                <c:pt idx="2">
                  <c:v>Injury Collisions</c:v>
                </c:pt>
                <c:pt idx="3">
                  <c:v>Property Damage Only Collisions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93</c:v>
                </c:pt>
                <c:pt idx="3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6C-4917-A03B-A670A20D728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949372768"/>
        <c:axId val="949371936"/>
      </c:barChart>
      <c:valAx>
        <c:axId val="94937193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9372768"/>
        <c:crosses val="autoZero"/>
        <c:crossBetween val="between"/>
      </c:valAx>
      <c:catAx>
        <c:axId val="949372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937193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Collisions by Severity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6.158681184860384E-3"/>
                  <c:y val="0"/>
                </c:manualLayout>
              </c:layout>
              <c:tx>
                <c:rich>
                  <a:bodyPr/>
                  <a:lstStyle/>
                  <a:p>
                    <a:fld id="{8BB2DD5B-4EDD-43E5-8224-82C5BAFA44B7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C8E-4A39-8A1A-4202127A0EE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5770AFF-E5E3-4153-A24A-DC52F952F76E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C8E-4A39-8A1A-4202127A0EE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0C37990-F7DC-4381-8C68-9719AA1D00D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C8E-4A39-8A1A-4202127A0EE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65537BA-25C6-4974-B467-44430F8F32B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C8E-4A39-8A1A-4202127A0EE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A5BF7FC-56A1-4C83-9AB1-C2E9B8DF66D0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C8E-4A39-8A1A-4202127A0EE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2A9B253-BBEF-4060-B4B1-FA0DFBCA97BC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C8E-4A39-8A1A-4202127A0E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Fatal</c:v>
                </c:pt>
                <c:pt idx="1">
                  <c:v>Total # of Deaths</c:v>
                </c:pt>
                <c:pt idx="2">
                  <c:v>Serious Injury</c:v>
                </c:pt>
                <c:pt idx="3">
                  <c:v>Other Visable Injury</c:v>
                </c:pt>
                <c:pt idx="4">
                  <c:v>Complaint of Pain</c:v>
                </c:pt>
                <c:pt idx="5">
                  <c:v>Property Damage Only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49</c:v>
                </c:pt>
                <c:pt idx="1">
                  <c:v>53</c:v>
                </c:pt>
                <c:pt idx="2">
                  <c:v>92</c:v>
                </c:pt>
                <c:pt idx="3">
                  <c:v>337</c:v>
                </c:pt>
                <c:pt idx="4">
                  <c:v>870</c:v>
                </c:pt>
                <c:pt idx="5">
                  <c:v>1999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B-4E4A-AC1F-61A04F6C9D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3066096"/>
        <c:axId val="143065680"/>
      </c:barChart>
      <c:catAx>
        <c:axId val="143066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65680"/>
        <c:crosses val="autoZero"/>
        <c:auto val="1"/>
        <c:lblAlgn val="ctr"/>
        <c:lblOffset val="100"/>
        <c:noMultiLvlLbl val="0"/>
      </c:catAx>
      <c:valAx>
        <c:axId val="14306568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660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Primary Collision Factor for collisions over the last 10 years </a:t>
            </a:r>
          </a:p>
          <a:p>
            <a:pPr>
              <a:defRPr/>
            </a:pPr>
            <a:r>
              <a:rPr lang="en-US" dirty="0"/>
              <a:t>(3,345 Total</a:t>
            </a:r>
            <a:r>
              <a:rPr lang="en-US" baseline="0" dirty="0"/>
              <a:t> Collisions)</a:t>
            </a:r>
            <a:endParaRPr lang="en-US" dirty="0"/>
          </a:p>
        </c:rich>
      </c:tx>
      <c:layout>
        <c:manualLayout>
          <c:xMode val="edge"/>
          <c:yMode val="edge"/>
          <c:x val="0.16397880969576212"/>
          <c:y val="1.33622964992887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Primary Collision Factor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EACB71B-9B7B-4425-AE24-53815290A56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4A18-49B2-8DA5-E0412DF308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943B837-675D-4FEA-9422-79AEC46CFE9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4A18-49B2-8DA5-E0412DF308A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515E9C2-E8F6-4AFD-B505-479FB4A938DC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4A18-49B2-8DA5-E0412DF308A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889786E-2F10-4DD3-97DE-BE253448A7B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4A18-49B2-8DA5-E0412DF308A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904AFD8-AD47-453F-A818-D17BAF6971F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4A18-49B2-8DA5-E0412DF308A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EF891B1-6C23-470F-8B4D-EF36A0D9118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A18-49B2-8DA5-E0412DF308A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5017698D-2396-4A4B-860B-5205B3996080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4A18-49B2-8DA5-E0412DF308A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F52DF55-E6D8-4E3F-B9F3-26F17344FAC6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A18-49B2-8DA5-E0412DF308A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7F284AC-2593-4832-85F6-D0AFFDB7B2E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4A18-49B2-8DA5-E0412DF308A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53223AE4-54D8-44BF-B019-D218DB44E19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A18-49B2-8DA5-E0412DF308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A5D75BFA-1E95-4A58-9697-8859C43A292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4A18-49B2-8DA5-E0412DF308AF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91488306-C9C9-48F7-B65C-BAE55933BE6F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A18-49B2-8DA5-E0412DF308AF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E57A307-A0F6-4282-A68B-C35511F9B82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4A18-49B2-8DA5-E0412DF308AF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2D05976C-7B5B-4AEC-BEC5-DAF04E926400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A18-49B2-8DA5-E0412DF308AF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F59E5FBB-1BA0-4781-8D35-544DEDB95CA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A18-49B2-8DA5-E0412DF308AF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08DFF286-C5E3-406A-AB26-AA7709D8F189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A18-49B2-8DA5-E0412DF308AF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CF24A2D0-D473-41EA-A6B1-660C868137E9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A18-49B2-8DA5-E0412DF308AF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84D06CDF-5D83-4607-A35D-876BE8652831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A18-49B2-8DA5-E0412DF308AF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3DC4688D-B30F-4937-ABC3-0ECF82231EF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A18-49B2-8DA5-E0412DF308AF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0BF45AF8-B528-4C08-BD81-7DF076052283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A18-49B2-8DA5-E0412DF308AF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2DDAC150-CDF1-45FB-8D09-A73168009626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A18-49B2-8DA5-E0412DF308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Unsafe Speed</c:v>
                </c:pt>
                <c:pt idx="1">
                  <c:v>Improper Turning</c:v>
                </c:pt>
                <c:pt idx="2">
                  <c:v>Auto Right of Way Violation</c:v>
                </c:pt>
                <c:pt idx="3">
                  <c:v>Following Too Closely</c:v>
                </c:pt>
                <c:pt idx="4">
                  <c:v>Unsafe Lane Change</c:v>
                </c:pt>
                <c:pt idx="5">
                  <c:v>Unknon</c:v>
                </c:pt>
                <c:pt idx="6">
                  <c:v>DUI</c:v>
                </c:pt>
                <c:pt idx="7">
                  <c:v>Unsafe Start / Backing</c:v>
                </c:pt>
                <c:pt idx="8">
                  <c:v>Traffic Signals and Signs</c:v>
                </c:pt>
                <c:pt idx="9">
                  <c:v>Other Improper driving</c:v>
                </c:pt>
                <c:pt idx="10">
                  <c:v>Other Hazardous Movement</c:v>
                </c:pt>
                <c:pt idx="11">
                  <c:v>Pedestrian Voilation</c:v>
                </c:pt>
                <c:pt idx="12">
                  <c:v>Improper Passing</c:v>
                </c:pt>
                <c:pt idx="13">
                  <c:v>Wrong Side of Road</c:v>
                </c:pt>
                <c:pt idx="14">
                  <c:v>Other Than Driver</c:v>
                </c:pt>
                <c:pt idx="15">
                  <c:v>Pedestrian Right of Way Violation</c:v>
                </c:pt>
                <c:pt idx="16">
                  <c:v>Hazardous Parking</c:v>
                </c:pt>
                <c:pt idx="17">
                  <c:v>Other Equipment</c:v>
                </c:pt>
                <c:pt idx="18">
                  <c:v>Impeding Traffic</c:v>
                </c:pt>
                <c:pt idx="19">
                  <c:v>Other</c:v>
                </c:pt>
                <c:pt idx="20">
                  <c:v>Brakes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865</c:v>
                </c:pt>
                <c:pt idx="1">
                  <c:v>584</c:v>
                </c:pt>
                <c:pt idx="2">
                  <c:v>367</c:v>
                </c:pt>
                <c:pt idx="3">
                  <c:v>365</c:v>
                </c:pt>
                <c:pt idx="4">
                  <c:v>328</c:v>
                </c:pt>
                <c:pt idx="5">
                  <c:v>182</c:v>
                </c:pt>
                <c:pt idx="6">
                  <c:v>160</c:v>
                </c:pt>
                <c:pt idx="7">
                  <c:v>122</c:v>
                </c:pt>
                <c:pt idx="8">
                  <c:v>73</c:v>
                </c:pt>
                <c:pt idx="9">
                  <c:v>71</c:v>
                </c:pt>
                <c:pt idx="10">
                  <c:v>62</c:v>
                </c:pt>
                <c:pt idx="11">
                  <c:v>48</c:v>
                </c:pt>
                <c:pt idx="12">
                  <c:v>35</c:v>
                </c:pt>
                <c:pt idx="13">
                  <c:v>25</c:v>
                </c:pt>
                <c:pt idx="14">
                  <c:v>23</c:v>
                </c:pt>
                <c:pt idx="15">
                  <c:v>10</c:v>
                </c:pt>
                <c:pt idx="16">
                  <c:v>6</c:v>
                </c:pt>
                <c:pt idx="17">
                  <c:v>6</c:v>
                </c:pt>
                <c:pt idx="18">
                  <c:v>3</c:v>
                </c:pt>
                <c:pt idx="19">
                  <c:v>3</c:v>
                </c:pt>
                <c:pt idx="2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FA-4E74-8E1B-B1AAFD379C2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118155024"/>
        <c:axId val="2118138800"/>
      </c:barChart>
      <c:valAx>
        <c:axId val="21181388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8155024"/>
        <c:crosses val="autoZero"/>
        <c:crossBetween val="between"/>
      </c:valAx>
      <c:catAx>
        <c:axId val="2118155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81388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2</c:v>
                </c:pt>
                <c:pt idx="4">
                  <c:v>6</c:v>
                </c:pt>
                <c:pt idx="5">
                  <c:v>3</c:v>
                </c:pt>
                <c:pt idx="6">
                  <c:v>6</c:v>
                </c:pt>
                <c:pt idx="7">
                  <c:v>5</c:v>
                </c:pt>
                <c:pt idx="8">
                  <c:v>9</c:v>
                </c:pt>
                <c:pt idx="9">
                  <c:v>1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AE-42FC-B1BF-C534952529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Serious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14</c:v>
                </c:pt>
                <c:pt idx="1">
                  <c:v>9</c:v>
                </c:pt>
                <c:pt idx="2">
                  <c:v>15</c:v>
                </c:pt>
                <c:pt idx="3">
                  <c:v>11</c:v>
                </c:pt>
                <c:pt idx="4">
                  <c:v>14</c:v>
                </c:pt>
                <c:pt idx="5">
                  <c:v>9</c:v>
                </c:pt>
                <c:pt idx="6">
                  <c:v>10</c:v>
                </c:pt>
                <c:pt idx="7">
                  <c:v>3</c:v>
                </c:pt>
                <c:pt idx="8">
                  <c:v>1</c:v>
                </c:pt>
                <c:pt idx="9">
                  <c:v>4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AE-42FC-B1BF-C5349525295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Other Visible Injury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25</c:v>
                </c:pt>
                <c:pt idx="1">
                  <c:v>45</c:v>
                </c:pt>
                <c:pt idx="2">
                  <c:v>48</c:v>
                </c:pt>
                <c:pt idx="3">
                  <c:v>48</c:v>
                </c:pt>
                <c:pt idx="4">
                  <c:v>44</c:v>
                </c:pt>
                <c:pt idx="5">
                  <c:v>25</c:v>
                </c:pt>
                <c:pt idx="6">
                  <c:v>33</c:v>
                </c:pt>
                <c:pt idx="7">
                  <c:v>7</c:v>
                </c:pt>
                <c:pt idx="8">
                  <c:v>8</c:v>
                </c:pt>
                <c:pt idx="9">
                  <c:v>25</c:v>
                </c:pt>
                <c:pt idx="1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AE-42FC-B1BF-C5349525295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Complaint of Pain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71</c:v>
                </c:pt>
                <c:pt idx="1">
                  <c:v>91</c:v>
                </c:pt>
                <c:pt idx="2">
                  <c:v>92</c:v>
                </c:pt>
                <c:pt idx="3">
                  <c:v>93</c:v>
                </c:pt>
                <c:pt idx="4">
                  <c:v>96</c:v>
                </c:pt>
                <c:pt idx="5">
                  <c:v>74</c:v>
                </c:pt>
                <c:pt idx="6">
                  <c:v>66</c:v>
                </c:pt>
                <c:pt idx="7">
                  <c:v>77</c:v>
                </c:pt>
                <c:pt idx="8">
                  <c:v>96</c:v>
                </c:pt>
                <c:pt idx="9">
                  <c:v>54</c:v>
                </c:pt>
                <c:pt idx="10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AE-42FC-B1BF-C534952529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12559616"/>
        <c:axId val="112560864"/>
      </c:barChart>
      <c:catAx>
        <c:axId val="112559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60864"/>
        <c:crosses val="autoZero"/>
        <c:auto val="1"/>
        <c:lblAlgn val="ctr"/>
        <c:lblOffset val="100"/>
        <c:noMultiLvlLbl val="0"/>
      </c:catAx>
      <c:valAx>
        <c:axId val="11256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596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64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/>
              <a:t>Type of Collision for last 10 years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Type of Collision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D1-49F9-A78E-67879101007C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D1-49F9-A78E-67879101007C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D1-49F9-A78E-67879101007C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D1-49F9-A78E-67879101007C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6D1-49F9-A78E-67879101007C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6D1-49F9-A78E-67879101007C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6D1-49F9-A78E-67879101007C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6D1-49F9-A78E-67879101007C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5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6D1-49F9-A78E-6787910100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Broadside</c:v>
                </c:pt>
                <c:pt idx="1">
                  <c:v>Head-On</c:v>
                </c:pt>
                <c:pt idx="2">
                  <c:v>Hit Object</c:v>
                </c:pt>
                <c:pt idx="3">
                  <c:v>Other</c:v>
                </c:pt>
                <c:pt idx="4">
                  <c:v>Overturned</c:v>
                </c:pt>
                <c:pt idx="5">
                  <c:v>Rear-End</c:v>
                </c:pt>
                <c:pt idx="6">
                  <c:v>Sideswipe</c:v>
                </c:pt>
                <c:pt idx="7">
                  <c:v>Vehicle - Pedestrian</c:v>
                </c:pt>
                <c:pt idx="8">
                  <c:v>Unknown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605</c:v>
                </c:pt>
                <c:pt idx="1">
                  <c:v>122</c:v>
                </c:pt>
                <c:pt idx="2">
                  <c:v>179</c:v>
                </c:pt>
                <c:pt idx="3">
                  <c:v>122</c:v>
                </c:pt>
                <c:pt idx="4">
                  <c:v>44</c:v>
                </c:pt>
                <c:pt idx="5">
                  <c:v>1386</c:v>
                </c:pt>
                <c:pt idx="6">
                  <c:v>775</c:v>
                </c:pt>
                <c:pt idx="7">
                  <c:v>79</c:v>
                </c:pt>
                <c:pt idx="8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28-4BD1-B3E0-20DCA286677C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270207842318358"/>
          <c:y val="5.7678444312726715E-2"/>
          <c:w val="0.2605095318968792"/>
          <c:h val="0.90396480593338957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80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09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0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7676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22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1960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90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01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09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5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5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2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9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84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6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7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94F8650-4119-48F5-A753-74E3B92736FF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C06CAD6-44F6-42A7-96B7-D795BF0C9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18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mBOMRYjtP4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Ueg0Xm8bAA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8D152-9348-BD62-C571-212D9B93B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1145629"/>
            <a:ext cx="8001000" cy="25119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Traffic Analysis of Pacific Coast Highway </a:t>
            </a:r>
            <a:br>
              <a:rPr lang="en-US" sz="5400" b="1" dirty="0"/>
            </a:br>
            <a:r>
              <a:rPr lang="en-US" sz="5400" b="1" dirty="0"/>
              <a:t>city of Malibu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F9E22E-C3F4-A82C-82F3-8527D78E2B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2013 - 2023</a:t>
            </a:r>
          </a:p>
        </p:txBody>
      </p:sp>
    </p:spTree>
    <p:extLst>
      <p:ext uri="{BB962C8B-B14F-4D97-AF65-F5344CB8AC3E}">
        <p14:creationId xmlns:p14="http://schemas.microsoft.com/office/powerpoint/2010/main" val="3273272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442BF-0175-AD84-FBD2-0C7B0CCC5476}"/>
              </a:ext>
            </a:extLst>
          </p:cNvPr>
          <p:cNvSpPr txBox="1"/>
          <p:nvPr/>
        </p:nvSpPr>
        <p:spPr>
          <a:xfrm>
            <a:off x="1194796" y="575197"/>
            <a:ext cx="1003069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masis MT Pro Black" panose="02040A04050005020304" pitchFamily="18" charset="0"/>
              </a:rPr>
              <a:t>Law Enforcement’s Actions :</a:t>
            </a: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/>
              <a:t>42,102</a:t>
            </a:r>
            <a:r>
              <a:rPr lang="en-US" sz="2800" b="1" dirty="0"/>
              <a:t> Speeding citations issued in Malibu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Operations to target the Primary Collision Factors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Speed Operations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Pedestrian right of way operations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/>
              <a:t>Bicycle enforcement operations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Distracted Driver operations (Cellphones)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/>
              <a:t>Motorcycle operations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DUI Saturation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DUI Check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S.T.E.P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PSA at schools – Safe Driving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BUT IT’S NOT ENOUGH </a:t>
            </a:r>
          </a:p>
        </p:txBody>
      </p:sp>
    </p:spTree>
    <p:extLst>
      <p:ext uri="{BB962C8B-B14F-4D97-AF65-F5344CB8AC3E}">
        <p14:creationId xmlns:p14="http://schemas.microsoft.com/office/powerpoint/2010/main" val="3379960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equipment&#10;&#10;Description automatically generated">
            <a:extLst>
              <a:ext uri="{FF2B5EF4-FFF2-40B4-BE49-F238E27FC236}">
                <a16:creationId xmlns:a16="http://schemas.microsoft.com/office/drawing/2014/main" id="{6EA4BE31-148B-DD69-4B86-C7C16B2D5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64" y="386473"/>
            <a:ext cx="3244015" cy="2025768"/>
          </a:xfrm>
          <a:prstGeom prst="rect">
            <a:avLst/>
          </a:prstGeom>
        </p:spPr>
      </p:pic>
      <p:pic>
        <p:nvPicPr>
          <p:cNvPr id="7" name="Picture 6" descr="A picture containing tree, road, outdoor, driving&#10;&#10;Description automatically generated">
            <a:extLst>
              <a:ext uri="{FF2B5EF4-FFF2-40B4-BE49-F238E27FC236}">
                <a16:creationId xmlns:a16="http://schemas.microsoft.com/office/drawing/2014/main" id="{B71946A9-2BBA-D8CA-ED45-328A4938C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55" y="4409883"/>
            <a:ext cx="3244014" cy="2172901"/>
          </a:xfrm>
          <a:prstGeom prst="rect">
            <a:avLst/>
          </a:prstGeom>
        </p:spPr>
      </p:pic>
      <p:pic>
        <p:nvPicPr>
          <p:cNvPr id="9" name="Picture 8" descr="A picture containing outdoor, road, mountain, sky&#10;&#10;Description automatically generated">
            <a:extLst>
              <a:ext uri="{FF2B5EF4-FFF2-40B4-BE49-F238E27FC236}">
                <a16:creationId xmlns:a16="http://schemas.microsoft.com/office/drawing/2014/main" id="{D7C2C391-4582-3DCD-0CB6-76EC8852C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818" y="2412241"/>
            <a:ext cx="2446631" cy="2014695"/>
          </a:xfrm>
          <a:prstGeom prst="rect">
            <a:avLst/>
          </a:prstGeom>
        </p:spPr>
      </p:pic>
      <p:pic>
        <p:nvPicPr>
          <p:cNvPr id="13" name="Picture 12" descr="A picture containing outdoor, road, truck, car&#10;&#10;Description automatically generated">
            <a:extLst>
              <a:ext uri="{FF2B5EF4-FFF2-40B4-BE49-F238E27FC236}">
                <a16:creationId xmlns:a16="http://schemas.microsoft.com/office/drawing/2014/main" id="{318B5D29-6CF7-9DA7-8877-F51C2D9F3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88" y="2419990"/>
            <a:ext cx="3243491" cy="1989893"/>
          </a:xfrm>
          <a:prstGeom prst="rect">
            <a:avLst/>
          </a:prstGeom>
        </p:spPr>
      </p:pic>
      <p:pic>
        <p:nvPicPr>
          <p:cNvPr id="15" name="Picture 14" descr="A group of firefighters putting out a fire&#10;&#10;Description automatically generated with medium confidence">
            <a:extLst>
              <a:ext uri="{FF2B5EF4-FFF2-40B4-BE49-F238E27FC236}">
                <a16:creationId xmlns:a16="http://schemas.microsoft.com/office/drawing/2014/main" id="{E015BB46-12FF-9120-8A21-60C4FAF25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90" y="4391730"/>
            <a:ext cx="3222965" cy="2208776"/>
          </a:xfrm>
          <a:prstGeom prst="rect">
            <a:avLst/>
          </a:prstGeom>
        </p:spPr>
      </p:pic>
      <p:pic>
        <p:nvPicPr>
          <p:cNvPr id="17" name="Picture 16" descr="A car that has been involved in a accident&#10;&#10;Description automatically generated with medium confidence">
            <a:extLst>
              <a:ext uri="{FF2B5EF4-FFF2-40B4-BE49-F238E27FC236}">
                <a16:creationId xmlns:a16="http://schemas.microsoft.com/office/drawing/2014/main" id="{90CDBEE6-87B2-32D7-2860-D509371425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9" y="2419990"/>
            <a:ext cx="3001815" cy="2018019"/>
          </a:xfrm>
          <a:prstGeom prst="rect">
            <a:avLst/>
          </a:prstGeom>
        </p:spPr>
      </p:pic>
      <p:pic>
        <p:nvPicPr>
          <p:cNvPr id="19" name="Picture 18" descr="A picture containing outdoor, car, mountain&#10;&#10;Description automatically generated">
            <a:extLst>
              <a:ext uri="{FF2B5EF4-FFF2-40B4-BE49-F238E27FC236}">
                <a16:creationId xmlns:a16="http://schemas.microsoft.com/office/drawing/2014/main" id="{D120D426-D91F-B13A-543A-1C5DCD82CD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79" y="2430394"/>
            <a:ext cx="3244014" cy="1996542"/>
          </a:xfrm>
          <a:prstGeom prst="rect">
            <a:avLst/>
          </a:prstGeom>
        </p:spPr>
      </p:pic>
      <p:pic>
        <p:nvPicPr>
          <p:cNvPr id="21" name="Picture 20" descr="A picture containing outdoor, road&#10;&#10;Description automatically generated">
            <a:extLst>
              <a:ext uri="{FF2B5EF4-FFF2-40B4-BE49-F238E27FC236}">
                <a16:creationId xmlns:a16="http://schemas.microsoft.com/office/drawing/2014/main" id="{7C5671A6-8CEF-A3CE-DB93-97DF5B1CE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55" y="401972"/>
            <a:ext cx="3222961" cy="2018018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1D9EE7E4-E052-EC65-A8DB-2E4C51F72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819" y="394223"/>
            <a:ext cx="2446632" cy="2025767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">
            <a:extLst>
              <a:ext uri="{FF2B5EF4-FFF2-40B4-BE49-F238E27FC236}">
                <a16:creationId xmlns:a16="http://schemas.microsoft.com/office/drawing/2014/main" id="{1525C6C9-0752-BE44-AF5B-24164E1A6F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9" y="4394385"/>
            <a:ext cx="3001815" cy="2208776"/>
          </a:xfrm>
          <a:prstGeom prst="rect">
            <a:avLst/>
          </a:prstGeom>
        </p:spPr>
      </p:pic>
      <p:pic>
        <p:nvPicPr>
          <p:cNvPr id="27" name="Picture 26" descr="A picture containing control panel&#10;&#10;Description automatically generated">
            <a:extLst>
              <a:ext uri="{FF2B5EF4-FFF2-40B4-BE49-F238E27FC236}">
                <a16:creationId xmlns:a16="http://schemas.microsoft.com/office/drawing/2014/main" id="{6392D441-AAE5-E675-5175-5FD4409CA3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122" y="4426936"/>
            <a:ext cx="2422327" cy="2155848"/>
          </a:xfrm>
          <a:prstGeom prst="rect">
            <a:avLst/>
          </a:prstGeom>
        </p:spPr>
      </p:pic>
      <p:pic>
        <p:nvPicPr>
          <p:cNvPr id="29" name="Picture 28" descr="A picture containing text, road, truck, outdoor&#10;&#10;Description automatically generated">
            <a:extLst>
              <a:ext uri="{FF2B5EF4-FFF2-40B4-BE49-F238E27FC236}">
                <a16:creationId xmlns:a16="http://schemas.microsoft.com/office/drawing/2014/main" id="{CCFFE81A-9755-D7E0-A612-52E0D7B07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16" y="401971"/>
            <a:ext cx="2975346" cy="201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36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6F2FE-2072-D40D-1090-DE122EC52FFA}"/>
              </a:ext>
            </a:extLst>
          </p:cNvPr>
          <p:cNvSpPr txBox="1"/>
          <p:nvPr/>
        </p:nvSpPr>
        <p:spPr>
          <a:xfrm>
            <a:off x="612396" y="766618"/>
            <a:ext cx="1098957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masis MT Pro Black" panose="02040A04050005020304" pitchFamily="18" charset="0"/>
              </a:rPr>
              <a:t>Law Enforcement cannot be the only answer!</a:t>
            </a:r>
          </a:p>
          <a:p>
            <a:r>
              <a:rPr lang="en-US" sz="3200" b="1" dirty="0">
                <a:latin typeface="Amasis MT Pro Black" panose="02040A04050005020304" pitchFamily="18" charset="0"/>
              </a:rPr>
              <a:t>We stand ready to work with:</a:t>
            </a:r>
          </a:p>
          <a:p>
            <a:endParaRPr lang="en-US" sz="32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600" dirty="0"/>
              <a:t>Caltrans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600" dirty="0"/>
              <a:t>Elected Officials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600" dirty="0"/>
              <a:t>City of Malibu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600" dirty="0"/>
              <a:t>Fix PCH grassroots Community Group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600" dirty="0"/>
              <a:t>Community Leaders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600" dirty="0"/>
              <a:t>Business Owners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600" dirty="0"/>
              <a:t>Schools</a:t>
            </a:r>
          </a:p>
        </p:txBody>
      </p:sp>
    </p:spTree>
    <p:extLst>
      <p:ext uri="{BB962C8B-B14F-4D97-AF65-F5344CB8AC3E}">
        <p14:creationId xmlns:p14="http://schemas.microsoft.com/office/powerpoint/2010/main" val="334380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B16CC-5831-D2A7-0FCD-6250059A69CE}"/>
              </a:ext>
            </a:extLst>
          </p:cNvPr>
          <p:cNvSpPr txBox="1"/>
          <p:nvPr/>
        </p:nvSpPr>
        <p:spPr>
          <a:xfrm>
            <a:off x="805344" y="351236"/>
            <a:ext cx="10863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masis MT Pro Black" panose="02040A04050005020304" pitchFamily="18" charset="0"/>
              </a:rPr>
              <a:t>Important Videos regarding the dangers on PCH: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2626A-B735-D724-163E-0FAED5EEE47F}"/>
              </a:ext>
            </a:extLst>
          </p:cNvPr>
          <p:cNvSpPr txBox="1"/>
          <p:nvPr/>
        </p:nvSpPr>
        <p:spPr>
          <a:xfrm>
            <a:off x="102505" y="5874074"/>
            <a:ext cx="656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21 Miles in Malibu – Trailer  </a:t>
            </a:r>
            <a:endParaRPr lang="en-US" sz="3600" dirty="0"/>
          </a:p>
        </p:txBody>
      </p:sp>
      <p:pic>
        <p:nvPicPr>
          <p:cNvPr id="3" name="Online Media 2" title="21 Miles Trailer">
            <a:hlinkClick r:id="" action="ppaction://media"/>
            <a:extLst>
              <a:ext uri="{FF2B5EF4-FFF2-40B4-BE49-F238E27FC236}">
                <a16:creationId xmlns:a16="http://schemas.microsoft.com/office/drawing/2014/main" id="{649CB28A-3467-E58C-9406-E53DBCF3E2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06011" y="1038459"/>
            <a:ext cx="10435905" cy="473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9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175D17-5337-B3DE-720D-76B13A520D0A}"/>
              </a:ext>
            </a:extLst>
          </p:cNvPr>
          <p:cNvSpPr txBox="1"/>
          <p:nvPr/>
        </p:nvSpPr>
        <p:spPr>
          <a:xfrm>
            <a:off x="889234" y="342848"/>
            <a:ext cx="10863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masis MT Pro Black" panose="02040A04050005020304" pitchFamily="18" charset="0"/>
              </a:rPr>
              <a:t>Important Videos regarding the dangers on PCH: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8A8017-D8CA-9655-2F6E-FE6933DB21AE}"/>
              </a:ext>
            </a:extLst>
          </p:cNvPr>
          <p:cNvSpPr txBox="1"/>
          <p:nvPr/>
        </p:nvSpPr>
        <p:spPr>
          <a:xfrm>
            <a:off x="738231" y="5964572"/>
            <a:ext cx="656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Safer PCH – Teri Love</a:t>
            </a:r>
          </a:p>
        </p:txBody>
      </p:sp>
      <p:pic>
        <p:nvPicPr>
          <p:cNvPr id="5" name="Online Media 4" title="ASPCH: Teri Love tells how her son Tyler was killed on PCH by a motorist">
            <a:hlinkClick r:id="" action="ppaction://media"/>
            <a:extLst>
              <a:ext uri="{FF2B5EF4-FFF2-40B4-BE49-F238E27FC236}">
                <a16:creationId xmlns:a16="http://schemas.microsoft.com/office/drawing/2014/main" id="{591F2674-A8FB-EE17-2B35-464BEC13C7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89234" y="1159487"/>
            <a:ext cx="10301680" cy="455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7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10FA-EA53-D4C8-78FB-3A0DEDD2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44" y="4918256"/>
            <a:ext cx="8534400" cy="1507067"/>
          </a:xfrm>
        </p:spPr>
        <p:txBody>
          <a:bodyPr/>
          <a:lstStyle/>
          <a:p>
            <a:pPr algn="ctr"/>
            <a:r>
              <a:rPr lang="en-US" dirty="0"/>
              <a:t>You have the power to save lives</a:t>
            </a:r>
          </a:p>
        </p:txBody>
      </p:sp>
      <p:pic>
        <p:nvPicPr>
          <p:cNvPr id="1026" name="Picture 2" descr="Pepperdine students killed by driver on PCH in Malibu identified | KTLA">
            <a:extLst>
              <a:ext uri="{FF2B5EF4-FFF2-40B4-BE49-F238E27FC236}">
                <a16:creationId xmlns:a16="http://schemas.microsoft.com/office/drawing/2014/main" id="{41B06621-3FEE-93A8-0F22-56780780DD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8313" y="685800"/>
            <a:ext cx="6426200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440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FBFD2A4-4997-A317-2907-B3F0D2898F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5040769"/>
              </p:ext>
            </p:extLst>
          </p:nvPr>
        </p:nvGraphicFramePr>
        <p:xfrm>
          <a:off x="651641" y="1229710"/>
          <a:ext cx="10646980" cy="5231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19E3142-FF77-426A-7093-17A48C95E15D}"/>
              </a:ext>
            </a:extLst>
          </p:cNvPr>
          <p:cNvSpPr txBox="1"/>
          <p:nvPr/>
        </p:nvSpPr>
        <p:spPr>
          <a:xfrm>
            <a:off x="819807" y="282831"/>
            <a:ext cx="10478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2023 Collisions on PCH (Malibu)</a:t>
            </a:r>
          </a:p>
        </p:txBody>
      </p:sp>
    </p:spTree>
    <p:extLst>
      <p:ext uri="{BB962C8B-B14F-4D97-AF65-F5344CB8AC3E}">
        <p14:creationId xmlns:p14="http://schemas.microsoft.com/office/powerpoint/2010/main" val="266919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73A2D1-D05F-CA54-7220-9A05B0AC64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0536108"/>
              </p:ext>
            </p:extLst>
          </p:nvPr>
        </p:nvGraphicFramePr>
        <p:xfrm>
          <a:off x="830317" y="261484"/>
          <a:ext cx="10310649" cy="5822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211535-B77E-F1EB-343C-7FE9F20D30C1}"/>
              </a:ext>
            </a:extLst>
          </p:cNvPr>
          <p:cNvSpPr txBox="1"/>
          <p:nvPr/>
        </p:nvSpPr>
        <p:spPr>
          <a:xfrm>
            <a:off x="1140372" y="6082532"/>
            <a:ext cx="969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2013 – 2023 Crash Data for PCH (</a:t>
            </a:r>
            <a:r>
              <a:rPr lang="en-US" sz="2800" u="sng" dirty="0"/>
              <a:t>3,345 Total Collisions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094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FA99B0-C2FC-4C52-9575-D7DEEFE56D73}"/>
              </a:ext>
            </a:extLst>
          </p:cNvPr>
          <p:cNvSpPr txBox="1"/>
          <p:nvPr/>
        </p:nvSpPr>
        <p:spPr>
          <a:xfrm>
            <a:off x="1334814" y="100997"/>
            <a:ext cx="9354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Collision Heat map of PCH 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(January 2013 – September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BA6FF-8C80-6559-19BA-2867193DC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59" y="1098452"/>
            <a:ext cx="11687504" cy="520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62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7AFC3B1-7319-85BB-0637-0B789B3C0C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6952878"/>
              </p:ext>
            </p:extLst>
          </p:nvPr>
        </p:nvGraphicFramePr>
        <p:xfrm>
          <a:off x="294290" y="102476"/>
          <a:ext cx="11603420" cy="6653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8975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78500">
              <a:srgbClr val="1A73A3"/>
            </a:gs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0EA3-0D54-676C-52F8-C642FDF6C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39" y="5969876"/>
            <a:ext cx="11536361" cy="529020"/>
          </a:xfrm>
        </p:spPr>
        <p:txBody>
          <a:bodyPr>
            <a:normAutofit fontScale="90000"/>
          </a:bodyPr>
          <a:lstStyle/>
          <a:p>
            <a:r>
              <a:rPr lang="en-US" dirty="0"/>
              <a:t>Crash data from 2013 – 2023 (3,345 Total Collisions)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CC6532D-2288-91C1-5362-D77A6CA950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24763"/>
              </p:ext>
            </p:extLst>
          </p:nvPr>
        </p:nvGraphicFramePr>
        <p:xfrm>
          <a:off x="199698" y="359104"/>
          <a:ext cx="11536362" cy="5610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4535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E09EF72-217F-3EB0-9F63-5132B8912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4368388"/>
              </p:ext>
            </p:extLst>
          </p:nvPr>
        </p:nvGraphicFramePr>
        <p:xfrm>
          <a:off x="451945" y="105103"/>
          <a:ext cx="11225048" cy="6632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837C10D-1258-D3BD-4D21-DFA85B284BB1}"/>
              </a:ext>
            </a:extLst>
          </p:cNvPr>
          <p:cNvSpPr txBox="1"/>
          <p:nvPr/>
        </p:nvSpPr>
        <p:spPr>
          <a:xfrm>
            <a:off x="683173" y="4971393"/>
            <a:ext cx="2070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3,345 Total Collisions</a:t>
            </a:r>
          </a:p>
        </p:txBody>
      </p:sp>
    </p:spTree>
    <p:extLst>
      <p:ext uri="{BB962C8B-B14F-4D97-AF65-F5344CB8AC3E}">
        <p14:creationId xmlns:p14="http://schemas.microsoft.com/office/powerpoint/2010/main" val="404519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BBD02A7-615A-1ECC-F3EA-E7D1B010A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268621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0" imgH="0" progId="Excel.Sheet.12">
                  <p:embed/>
                </p:oleObj>
              </mc:Choice>
              <mc:Fallback>
                <p:oleObj name="Worksheet" r:id="rId2" imgW="0" imgH="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A0FF59D0-9A06-9A05-8749-ED8297C8A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3" y="719137"/>
            <a:ext cx="11246069" cy="57237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E716359-5416-6FE0-3B68-D8690DB49029}"/>
              </a:ext>
            </a:extLst>
          </p:cNvPr>
          <p:cNvSpPr txBox="1"/>
          <p:nvPr/>
        </p:nvSpPr>
        <p:spPr>
          <a:xfrm>
            <a:off x="241738" y="165139"/>
            <a:ext cx="9816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Day of Week and Time of Collisions for the last 10 years</a:t>
            </a:r>
          </a:p>
        </p:txBody>
      </p:sp>
    </p:spTree>
    <p:extLst>
      <p:ext uri="{BB962C8B-B14F-4D97-AF65-F5344CB8AC3E}">
        <p14:creationId xmlns:p14="http://schemas.microsoft.com/office/powerpoint/2010/main" val="170641046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255</Words>
  <Application>Microsoft Office PowerPoint</Application>
  <PresentationFormat>Widescreen</PresentationFormat>
  <Paragraphs>71</Paragraphs>
  <Slides>14</Slides>
  <Notes>0</Notes>
  <HiddenSlides>3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Amasis MT Pro Black</vt:lpstr>
      <vt:lpstr>Arial</vt:lpstr>
      <vt:lpstr>Century Gothic</vt:lpstr>
      <vt:lpstr>Wingdings 3</vt:lpstr>
      <vt:lpstr>Slice</vt:lpstr>
      <vt:lpstr>Worksheet</vt:lpstr>
      <vt:lpstr>Traffic Analysis of Pacific Coast Highway  city of Malibu  </vt:lpstr>
      <vt:lpstr>You have the power to save lives</vt:lpstr>
      <vt:lpstr>PowerPoint Presentation</vt:lpstr>
      <vt:lpstr>PowerPoint Presentation</vt:lpstr>
      <vt:lpstr>PowerPoint Presentation</vt:lpstr>
      <vt:lpstr>PowerPoint Presentation</vt:lpstr>
      <vt:lpstr>Crash data from 2013 – 2023 (3,345 Total Collisions)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Traffic Analysis  city of Malibu</dc:title>
  <dc:creator>James Arens</dc:creator>
  <cp:lastModifiedBy>Seetoo (Barsh), Jennifer L.</cp:lastModifiedBy>
  <cp:revision>23</cp:revision>
  <cp:lastPrinted>2023-11-01T23:51:19Z</cp:lastPrinted>
  <dcterms:created xsi:type="dcterms:W3CDTF">2023-10-29T17:12:24Z</dcterms:created>
  <dcterms:modified xsi:type="dcterms:W3CDTF">2023-11-14T16:47:56Z</dcterms:modified>
</cp:coreProperties>
</file>